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76" r:id="rId12"/>
    <p:sldId id="265" r:id="rId13"/>
    <p:sldId id="27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7" r:id="rId22"/>
    <p:sldId id="278" r:id="rId23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95" autoAdjust="0"/>
  </p:normalViewPr>
  <p:slideViewPr>
    <p:cSldViewPr>
      <p:cViewPr varScale="1">
        <p:scale>
          <a:sx n="68" d="100"/>
          <a:sy n="68" d="100"/>
        </p:scale>
        <p:origin x="-55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419B8-24A5-4FDA-8A92-4AE7D3F419FF}" type="datetimeFigureOut">
              <a:rPr lang="zh-TW" altLang="en-US" smtClean="0"/>
              <a:t>2014/4/29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03948-2724-47E0-87DF-0CE971383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980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 smtClean="0"/>
              <a:t>Negative : concern about it and its effects on the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 smtClean="0"/>
              <a:t>Positive :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claim that worries about global climate change are unjustified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 : It's a serious problem but we're handling it"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3948-2724-47E0-87DF-0CE97138343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19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2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948D-F28D-4722-BC05-849FD277725D}" type="datetime1">
              <a:rPr lang="zh-TW" altLang="en-US" smtClean="0"/>
              <a:t>2014/4/29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E600-7DD3-44FE-B6D8-4BEE49430781}" type="datetime1">
              <a:rPr lang="zh-TW" altLang="en-US" smtClean="0"/>
              <a:t>2014/4/29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923F-AF58-4AB3-8395-0C81422884F3}" type="datetime1">
              <a:rPr lang="zh-TW" altLang="en-US" smtClean="0"/>
              <a:t>2014/4/29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692-A6C5-4BB6-BA2A-B3D2701612C7}" type="datetime1">
              <a:rPr lang="zh-TW" altLang="en-US" smtClean="0"/>
              <a:t>2014/4/29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3852863"/>
            <a:ext cx="6135687" cy="16335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BFA7-85EF-4C07-A4D7-D04CA4B5FF75}" type="datetime1">
              <a:rPr lang="zh-TW" altLang="en-US" smtClean="0"/>
              <a:t>2014/4/29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0E79-C7E9-4853-950B-282611C63792}" type="datetime1">
              <a:rPr lang="zh-TW" altLang="en-US" smtClean="0"/>
              <a:t>2014/4/29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D5A5-F8DE-4F00-A254-D10565118B48}" type="datetime1">
              <a:rPr lang="zh-TW" altLang="en-US" smtClean="0"/>
              <a:t>2014/4/29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FEDA-6B50-4258-AED2-6865C249A8D6}" type="datetime1">
              <a:rPr lang="zh-TW" altLang="en-US" smtClean="0"/>
              <a:t>2014/4/29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76E-84EC-4197-84CD-6F48FAA9D63B}" type="datetime1">
              <a:rPr lang="zh-TW" altLang="en-US" smtClean="0"/>
              <a:t>2014/4/29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ABC-A99C-4C56-A9A2-CE5F50D8CFFF}" type="datetime1">
              <a:rPr lang="zh-TW" altLang="en-US" smtClean="0"/>
              <a:t>2014/4/29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7"/>
            <a:ext cx="7772400" cy="594627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477F-3A4B-459A-801A-AF8082EC3749}" type="datetime1">
              <a:rPr lang="zh-TW" altLang="en-US" smtClean="0"/>
              <a:t>2014/4/29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538BA27-3D68-44C2-A4DB-1A7E0E24DA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C59805E-75F8-4D6C-9455-A603A5CC9AEF}" type="datetime1">
              <a:rPr lang="zh-TW" altLang="en-US" smtClean="0"/>
              <a:t>2014/4/29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916834"/>
            <a:ext cx="7848600" cy="1323439"/>
          </a:xfrm>
        </p:spPr>
        <p:txBody>
          <a:bodyPr>
            <a:noAutofit/>
          </a:bodyPr>
          <a:lstStyle/>
          <a:p>
            <a:r>
              <a:rPr lang="en-US" altLang="zh-TW" sz="4800" cap="none" dirty="0" smtClean="0"/>
              <a:t>Sentiment Diversification with Different Biases</a:t>
            </a:r>
            <a:endParaRPr lang="zh-TW" altLang="en-US" sz="4800" cap="none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sz="1800" b="1" dirty="0"/>
              <a:t>Date</a:t>
            </a:r>
            <a:r>
              <a:rPr lang="zh-TW" altLang="en-US" sz="1800" b="1" dirty="0"/>
              <a:t>：</a:t>
            </a:r>
            <a:r>
              <a:rPr lang="en-US" altLang="zh-TW" sz="1800" b="1" dirty="0" smtClean="0"/>
              <a:t>2014/04/29</a:t>
            </a:r>
            <a:endParaRPr lang="en-US" altLang="zh-TW" sz="1800" b="1" dirty="0"/>
          </a:p>
          <a:p>
            <a:r>
              <a:rPr lang="en-US" altLang="zh-TW" sz="1800" b="1" dirty="0"/>
              <a:t>Source</a:t>
            </a:r>
            <a:r>
              <a:rPr lang="zh-TW" altLang="en-US" sz="1800" b="1" dirty="0" smtClean="0"/>
              <a:t>：</a:t>
            </a:r>
            <a:r>
              <a:rPr lang="en-US" altLang="zh-TW" sz="1800" b="1" dirty="0" smtClean="0"/>
              <a:t>SIGIR’13</a:t>
            </a:r>
            <a:endParaRPr lang="en-US" altLang="zh-TW" sz="1800" b="1" dirty="0"/>
          </a:p>
          <a:p>
            <a:r>
              <a:rPr lang="en-US" altLang="zh-TW" sz="1800" b="1" dirty="0" smtClean="0"/>
              <a:t>Advisor</a:t>
            </a:r>
            <a:r>
              <a:rPr lang="zh-TW" altLang="en-US" sz="1800" b="1" dirty="0"/>
              <a:t>：</a:t>
            </a:r>
            <a:r>
              <a:rPr lang="en-US" altLang="zh-TW" sz="1800" b="1" dirty="0"/>
              <a:t>Prof.</a:t>
            </a:r>
            <a:r>
              <a:rPr lang="zh-TW" altLang="en-US" sz="1800" b="1" dirty="0"/>
              <a:t> </a:t>
            </a:r>
            <a:r>
              <a:rPr lang="en-US" altLang="zh-TW" sz="1800" b="1" dirty="0" err="1"/>
              <a:t>Jia</a:t>
            </a:r>
            <a:r>
              <a:rPr lang="en-US" altLang="zh-TW" sz="1800" b="1" dirty="0"/>
              <a:t>-Ling,</a:t>
            </a:r>
            <a:r>
              <a:rPr lang="zh-TW" altLang="en-US" sz="1800" b="1" dirty="0"/>
              <a:t> </a:t>
            </a:r>
            <a:r>
              <a:rPr lang="en-US" altLang="zh-TW" sz="1800" b="1" dirty="0" err="1"/>
              <a:t>Koh</a:t>
            </a:r>
            <a:endParaRPr lang="en-US" altLang="zh-TW" sz="1800" b="1" dirty="0"/>
          </a:p>
          <a:p>
            <a:r>
              <a:rPr lang="en-US" altLang="zh-TW" sz="1800" b="1" dirty="0"/>
              <a:t>Speaker</a:t>
            </a:r>
            <a:r>
              <a:rPr lang="zh-TW" altLang="en-US" sz="1800" b="1" dirty="0" smtClean="0"/>
              <a:t>：</a:t>
            </a:r>
            <a:r>
              <a:rPr lang="en-US" altLang="zh-TW" sz="1800" b="1" dirty="0" smtClean="0"/>
              <a:t>Wei,</a:t>
            </a:r>
            <a:r>
              <a:rPr lang="zh-TW" altLang="en-US" sz="1800" b="1" dirty="0" smtClean="0"/>
              <a:t> </a:t>
            </a:r>
            <a:r>
              <a:rPr lang="en-US" altLang="zh-TW" sz="1800" b="1" dirty="0" smtClean="0"/>
              <a:t>Chang</a:t>
            </a:r>
            <a:endParaRPr lang="en-US" altLang="zh-TW" sz="1800" b="1" dirty="0"/>
          </a:p>
          <a:p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51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8136904" cy="1143000"/>
          </a:xfrm>
        </p:spPr>
        <p:txBody>
          <a:bodyPr/>
          <a:lstStyle/>
          <a:p>
            <a:r>
              <a:rPr lang="en-US" altLang="zh-TW" dirty="0"/>
              <a:t>Sentiment Contribution by Strength and </a:t>
            </a:r>
            <a:r>
              <a:rPr lang="en-US" altLang="zh-TW" dirty="0" smtClean="0"/>
              <a:t>Frequency (</a:t>
            </a:r>
            <a:r>
              <a:rPr lang="en-US" altLang="zh-TW" dirty="0"/>
              <a:t>SCSF)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5" name="圖片 4" descr="螢幕快照 2014-04-29 上午8.31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52848"/>
            <a:ext cx="5328592" cy="641404"/>
          </a:xfrm>
          <a:prstGeom prst="rect">
            <a:avLst/>
          </a:prstGeom>
        </p:spPr>
      </p:pic>
      <p:pic>
        <p:nvPicPr>
          <p:cNvPr id="6" name="圖片 5" descr="螢幕快照 2014-04-29 上午8.34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68960"/>
            <a:ext cx="6408712" cy="181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Favoring Different Biases in Search </a:t>
            </a:r>
            <a:r>
              <a:rPr kumimoji="1" lang="en-US" altLang="zh-TW" dirty="0" smtClean="0"/>
              <a:t>Results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Equal Sentiment Diversification (BAL</a:t>
            </a:r>
            <a:r>
              <a:rPr kumimoji="1" lang="en-US" altLang="zh-TW" dirty="0" smtClean="0"/>
              <a:t>)</a:t>
            </a:r>
          </a:p>
          <a:p>
            <a:pPr lvl="1"/>
            <a:endParaRPr kumimoji="1" lang="en-US" altLang="zh-TW" dirty="0" smtClean="0"/>
          </a:p>
          <a:p>
            <a:pPr lvl="1"/>
            <a:endParaRPr kumimoji="1" lang="en-US" altLang="zh-TW" dirty="0" smtClean="0"/>
          </a:p>
          <a:p>
            <a:pPr lvl="1"/>
            <a:endParaRPr kumimoji="1" lang="en-US" altLang="zh-TW" dirty="0" smtClean="0"/>
          </a:p>
          <a:p>
            <a:r>
              <a:rPr kumimoji="1" lang="en-US" altLang="zh-TW" dirty="0"/>
              <a:t>Diversifying Towards the Topic Sentiment (</a:t>
            </a:r>
            <a:r>
              <a:rPr kumimoji="1" lang="en-US" altLang="zh-TW" dirty="0" smtClean="0"/>
              <a:t>CRD)</a:t>
            </a:r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r>
              <a:rPr kumimoji="1" lang="en-US" altLang="zh-TW" dirty="0"/>
              <a:t>Diversifying Against the Topic Sentiment (OTL</a:t>
            </a:r>
            <a:r>
              <a:rPr kumimoji="1" lang="en-US" altLang="zh-TW" dirty="0" smtClean="0"/>
              <a:t>)</a:t>
            </a:r>
          </a:p>
          <a:p>
            <a:pPr lvl="3"/>
            <a:r>
              <a:rPr kumimoji="1" lang="en-US" altLang="zh-TW" sz="2400" dirty="0"/>
              <a:t>sorted in increasing order of P(</a:t>
            </a:r>
            <a:r>
              <a:rPr kumimoji="1" lang="en-US" altLang="zh-TW" sz="2400" dirty="0" err="1"/>
              <a:t>σ|T</a:t>
            </a:r>
            <a:r>
              <a:rPr kumimoji="1" lang="en-US" altLang="zh-TW" sz="2400" dirty="0" smtClean="0"/>
              <a:t>) according to CRD</a:t>
            </a:r>
          </a:p>
          <a:p>
            <a:pPr lvl="3"/>
            <a:r>
              <a:rPr kumimoji="1" lang="en-US" altLang="zh-TW" sz="2400" dirty="0" smtClean="0"/>
              <a:t>reverse</a:t>
            </a:r>
          </a:p>
          <a:p>
            <a:pPr lvl="3"/>
            <a:endParaRPr kumimoji="1" lang="en-US" altLang="zh-TW" sz="2400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圖片 4" descr="螢幕快照 2014-04-29 上午9.47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8840"/>
            <a:ext cx="2952328" cy="1043094"/>
          </a:xfrm>
          <a:prstGeom prst="rect">
            <a:avLst/>
          </a:prstGeom>
        </p:spPr>
      </p:pic>
      <p:pic>
        <p:nvPicPr>
          <p:cNvPr id="6" name="圖片 5" descr="螢幕快照 2014-04-29 上午9.49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45024"/>
            <a:ext cx="3035920" cy="9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81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Diversity by Proportionality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7" name="圖片 6" descr="螢幕快照 2014-04-29 上午8.38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4356"/>
            <a:ext cx="8335329" cy="4170908"/>
          </a:xfrm>
          <a:prstGeom prst="rect">
            <a:avLst/>
          </a:prstGeom>
        </p:spPr>
      </p:pic>
      <p:pic>
        <p:nvPicPr>
          <p:cNvPr id="1026" name="Picture 2" descr="C:\Users\willy\AppData\Local\Skitch\螢幕擷取畫面_042914_015208_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2895600" cy="54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7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PM-2M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8" name="圖片 7" descr="螢幕快照 2014-04-29 上午9.38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48" y="1556792"/>
            <a:ext cx="3603104" cy="80640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827585" y="3140968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err="1"/>
              <a:t>lσ</a:t>
            </a:r>
            <a:r>
              <a:rPr kumimoji="1" lang="en-US" altLang="zh-TW" dirty="0"/>
              <a:t>, the actual number of documents with </a:t>
            </a:r>
            <a:r>
              <a:rPr kumimoji="1" lang="en-US" altLang="zh-TW" dirty="0" err="1"/>
              <a:t>senti</a:t>
            </a:r>
            <a:r>
              <a:rPr kumimoji="1" lang="en-US" altLang="zh-TW" dirty="0"/>
              <a:t>- </a:t>
            </a:r>
            <a:r>
              <a:rPr kumimoji="1" lang="en-US" altLang="zh-TW" dirty="0" err="1"/>
              <a:t>ment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σ</a:t>
            </a:r>
            <a:r>
              <a:rPr kumimoji="1" lang="en-US" altLang="zh-TW" dirty="0"/>
              <a:t> </a:t>
            </a:r>
            <a:endParaRPr kumimoji="1" lang="en-US" altLang="zh-TW" dirty="0" smtClean="0"/>
          </a:p>
          <a:p>
            <a:r>
              <a:rPr kumimoji="1" lang="en-US" altLang="zh-TW" dirty="0" smtClean="0"/>
              <a:t>in </a:t>
            </a:r>
            <a:r>
              <a:rPr kumimoji="1" lang="en-US" altLang="zh-TW" dirty="0"/>
              <a:t>the retrieved top K set</a:t>
            </a:r>
            <a:r>
              <a:rPr kumimoji="1" lang="en-US" altLang="zh-TW" dirty="0" smtClean="0"/>
              <a:t>. For </a:t>
            </a:r>
            <a:r>
              <a:rPr kumimoji="1" lang="en-US" altLang="zh-TW" dirty="0"/>
              <a:t>a large enough </a:t>
            </a:r>
            <a:r>
              <a:rPr kumimoji="1" lang="en-US" altLang="zh-TW" dirty="0" smtClean="0"/>
              <a:t>rank </a:t>
            </a:r>
            <a:r>
              <a:rPr kumimoji="1" lang="en-US" altLang="zh-TW" dirty="0"/>
              <a:t>K, </a:t>
            </a:r>
            <a:endParaRPr kumimoji="1" lang="en-US" altLang="zh-TW" dirty="0" smtClean="0"/>
          </a:p>
          <a:p>
            <a:r>
              <a:rPr kumimoji="1" lang="en-US" altLang="zh-TW" dirty="0" smtClean="0"/>
              <a:t>this </a:t>
            </a:r>
            <a:r>
              <a:rPr kumimoji="1" lang="en-US" altLang="zh-TW" dirty="0"/>
              <a:t>may result in a </a:t>
            </a:r>
            <a:r>
              <a:rPr kumimoji="1" lang="en-US" altLang="zh-TW" dirty="0" err="1"/>
              <a:t>suboptimally</a:t>
            </a:r>
            <a:r>
              <a:rPr kumimoji="1" lang="en-US" altLang="zh-TW" dirty="0"/>
              <a:t> diversified list </a:t>
            </a:r>
            <a:r>
              <a:rPr kumimoji="1" lang="en-US" altLang="zh-TW" dirty="0" smtClean="0"/>
              <a:t>where</a:t>
            </a:r>
          </a:p>
          <a:p>
            <a:r>
              <a:rPr kumimoji="1" lang="en-US" altLang="zh-TW" dirty="0" smtClean="0"/>
              <a:t> </a:t>
            </a:r>
            <a:r>
              <a:rPr kumimoji="1" lang="en-US" altLang="zh-TW" dirty="0"/>
              <a:t>documents with an over-emphasized sentiment are </a:t>
            </a:r>
            <a:endParaRPr kumimoji="1" lang="en-US" altLang="zh-TW" dirty="0" smtClean="0"/>
          </a:p>
          <a:p>
            <a:r>
              <a:rPr kumimoji="1" lang="en-US" altLang="zh-TW" dirty="0" smtClean="0"/>
              <a:t>exploited </a:t>
            </a:r>
            <a:r>
              <a:rPr kumimoji="1" lang="en-US" altLang="zh-TW" dirty="0"/>
              <a:t>early in the ranks.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95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Introduction</a:t>
            </a:r>
          </a:p>
          <a:p>
            <a:r>
              <a:rPr lang="en-US" altLang="zh-TW" sz="3200" dirty="0" smtClean="0"/>
              <a:t>Approach</a:t>
            </a:r>
          </a:p>
          <a:p>
            <a:r>
              <a:rPr lang="en-US" altLang="zh-TW" sz="3200" b="1" dirty="0" smtClean="0">
                <a:solidFill>
                  <a:srgbClr val="FF0000"/>
                </a:solidFill>
              </a:rPr>
              <a:t>Experiment</a:t>
            </a:r>
          </a:p>
          <a:p>
            <a:r>
              <a:rPr lang="en-US" altLang="zh-TW" sz="3200" dirty="0" smtClean="0"/>
              <a:t>Conclusion</a:t>
            </a:r>
          </a:p>
          <a:p>
            <a:endParaRPr lang="en-US" altLang="zh-TW" sz="3200" dirty="0" smtClean="0"/>
          </a:p>
          <a:p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1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Evaluation Measure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7" name="圖片 6" descr="Mendeley_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8242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Straight-Bias Experiments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7" name="內容版面配置區 6" descr="螢幕快照 2014-04-29 上午4.16.3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 t="4027" r="9221" b="4027"/>
          <a:stretch/>
        </p:blipFill>
        <p:spPr>
          <a:xfrm>
            <a:off x="-10487" y="1772816"/>
            <a:ext cx="5272654" cy="3888432"/>
          </a:xfrm>
        </p:spPr>
      </p:pic>
      <p:pic>
        <p:nvPicPr>
          <p:cNvPr id="8" name="圖片 7" descr="Mendeley_Deskto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b="9486"/>
          <a:stretch/>
        </p:blipFill>
        <p:spPr>
          <a:xfrm>
            <a:off x="5364088" y="1990031"/>
            <a:ext cx="2952328" cy="2303065"/>
          </a:xfrm>
          <a:prstGeom prst="rect">
            <a:avLst/>
          </a:prstGeom>
        </p:spPr>
      </p:pic>
      <p:pic>
        <p:nvPicPr>
          <p:cNvPr id="9" name="圖片 8" descr="Mendeley_Desk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09120"/>
            <a:ext cx="3028736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Straight-Bias Experiments</a:t>
            </a:r>
            <a:endParaRPr kumimoji="1" lang="zh-TW" altLang="en-US" dirty="0"/>
          </a:p>
        </p:txBody>
      </p:sp>
      <p:pic>
        <p:nvPicPr>
          <p:cNvPr id="5" name="內容版面配置區 4" descr="Mendeley_Desktop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 r="6709" b="3387"/>
          <a:stretch/>
        </p:blipFill>
        <p:spPr>
          <a:xfrm>
            <a:off x="-46856" y="1737496"/>
            <a:ext cx="5383796" cy="363572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6" name="圖片 5" descr="Mendeley_Desk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201060" cy="2358269"/>
          </a:xfrm>
          <a:prstGeom prst="rect">
            <a:avLst/>
          </a:prstGeom>
        </p:spPr>
      </p:pic>
      <p:pic>
        <p:nvPicPr>
          <p:cNvPr id="7" name="圖片 6" descr="Mendeley_Desk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93096"/>
            <a:ext cx="3168352" cy="22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Straight-Bias Experiments</a:t>
            </a:r>
            <a:endParaRPr kumimoji="1" lang="zh-TW" altLang="en-US" dirty="0"/>
          </a:p>
        </p:txBody>
      </p:sp>
      <p:pic>
        <p:nvPicPr>
          <p:cNvPr id="5" name="內容版面配置區 4" descr="Mendeley_Desktop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r="4144"/>
          <a:stretch/>
        </p:blipFill>
        <p:spPr>
          <a:xfrm>
            <a:off x="-36512" y="1744216"/>
            <a:ext cx="5208649" cy="384502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7" name="圖片 6" descr="Mendeley_Desk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93" y="4132629"/>
            <a:ext cx="3124031" cy="2248699"/>
          </a:xfrm>
          <a:prstGeom prst="rect">
            <a:avLst/>
          </a:prstGeom>
        </p:spPr>
      </p:pic>
      <p:pic>
        <p:nvPicPr>
          <p:cNvPr id="8" name="圖片 7" descr="螢幕快照 2014-04-29 上午5.10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14285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Cross-Bias Experiments Consider</a:t>
            </a:r>
            <a:endParaRPr kumimoji="1" lang="zh-TW" altLang="en-US" dirty="0"/>
          </a:p>
        </p:txBody>
      </p:sp>
      <p:pic>
        <p:nvPicPr>
          <p:cNvPr id="5" name="內容版面配置區 4" descr="Mendeley_Deskto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45" b="-62545"/>
          <a:stretch>
            <a:fillRect/>
          </a:stretch>
        </p:blipFill>
        <p:spPr/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4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TW" sz="3200" dirty="0" smtClean="0"/>
              <a:t>Approach</a:t>
            </a:r>
          </a:p>
          <a:p>
            <a:pPr lvl="1"/>
            <a:r>
              <a:rPr lang="en-US" altLang="zh-TW" sz="2800" dirty="0" smtClean="0"/>
              <a:t>Framework</a:t>
            </a:r>
          </a:p>
          <a:p>
            <a:pPr lvl="1"/>
            <a:r>
              <a:rPr lang="en-US" altLang="zh-TW" sz="2800" dirty="0" smtClean="0"/>
              <a:t>Biases</a:t>
            </a:r>
          </a:p>
          <a:p>
            <a:r>
              <a:rPr lang="en-US" altLang="zh-TW" sz="3200" dirty="0" smtClean="0"/>
              <a:t>Experiment</a:t>
            </a:r>
          </a:p>
          <a:p>
            <a:r>
              <a:rPr lang="en-US" altLang="zh-TW" sz="3200" dirty="0" smtClean="0"/>
              <a:t>Conclusion</a:t>
            </a:r>
          </a:p>
          <a:p>
            <a:endParaRPr lang="en-US" altLang="zh-TW" sz="3200" dirty="0" smtClean="0"/>
          </a:p>
          <a:p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34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Cross-Bias Experiments Consider</a:t>
            </a:r>
            <a:endParaRPr kumimoji="1" lang="zh-TW" altLang="en-US" dirty="0"/>
          </a:p>
        </p:txBody>
      </p:sp>
      <p:pic>
        <p:nvPicPr>
          <p:cNvPr id="5" name="內容版面配置區 4" descr="Mendeley_Deskto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464" b="-56464"/>
          <a:stretch>
            <a:fillRect/>
          </a:stretch>
        </p:blipFill>
        <p:spPr/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5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Introduction</a:t>
            </a:r>
          </a:p>
          <a:p>
            <a:r>
              <a:rPr lang="en-US" altLang="zh-TW" sz="3200" dirty="0" smtClean="0"/>
              <a:t>Approach</a:t>
            </a:r>
          </a:p>
          <a:p>
            <a:r>
              <a:rPr lang="en-US" altLang="zh-TW" sz="3200" dirty="0" smtClean="0"/>
              <a:t>Experiment</a:t>
            </a:r>
          </a:p>
          <a:p>
            <a:r>
              <a:rPr lang="en-US" altLang="zh-TW" sz="3200" b="1" dirty="0" smtClean="0">
                <a:solidFill>
                  <a:srgbClr val="FF0000"/>
                </a:solidFill>
              </a:rPr>
              <a:t>Conclusion</a:t>
            </a:r>
          </a:p>
          <a:p>
            <a:endParaRPr lang="en-US" altLang="zh-TW" sz="3200" dirty="0" smtClean="0"/>
          </a:p>
          <a:p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8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Conclusion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In this paper we demonstrate how to diversify search </a:t>
            </a:r>
            <a:r>
              <a:rPr kumimoji="1" lang="en-US" altLang="zh-TW" dirty="0" smtClean="0"/>
              <a:t>results </a:t>
            </a:r>
            <a:r>
              <a:rPr kumimoji="1" lang="en-US" altLang="zh-TW" dirty="0"/>
              <a:t>according to sentiments by considering a pre-defined bias. This allows us to emphasize either majority or </a:t>
            </a:r>
            <a:r>
              <a:rPr kumimoji="1" lang="en-US" altLang="zh-TW" dirty="0" smtClean="0"/>
              <a:t>minority </a:t>
            </a:r>
            <a:r>
              <a:rPr kumimoji="1" lang="en-US" altLang="zh-TW" dirty="0"/>
              <a:t>sentiments during diversification, or to give an unbiased representation across all sentiment aspects</a:t>
            </a:r>
            <a:r>
              <a:rPr kumimoji="1" lang="en-US" altLang="zh-TW" dirty="0" smtClean="0"/>
              <a:t>.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761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previous work </a:t>
            </a:r>
            <a:r>
              <a:rPr lang="en-US" altLang="zh-TW" dirty="0" smtClean="0"/>
              <a:t>diversification </a:t>
            </a:r>
            <a:r>
              <a:rPr lang="en-US" altLang="zh-TW" dirty="0"/>
              <a:t>has mainly been </a:t>
            </a:r>
            <a:r>
              <a:rPr lang="en-US" altLang="zh-TW" dirty="0" smtClean="0"/>
              <a:t>applied for </a:t>
            </a:r>
            <a:r>
              <a:rPr lang="en-US" altLang="zh-TW" dirty="0"/>
              <a:t>better topical variety in search </a:t>
            </a:r>
            <a:r>
              <a:rPr lang="en-US" altLang="zh-TW" dirty="0" smtClean="0"/>
              <a:t>results</a:t>
            </a:r>
          </a:p>
          <a:p>
            <a:r>
              <a:rPr lang="en-US" altLang="zh-TW" dirty="0"/>
              <a:t>How </a:t>
            </a:r>
            <a:r>
              <a:rPr lang="en-US" altLang="zh-TW" dirty="0" smtClean="0"/>
              <a:t>can opinionated </a:t>
            </a:r>
            <a:r>
              <a:rPr lang="en-US" altLang="zh-TW" dirty="0"/>
              <a:t>content exhibiting sentiments be </a:t>
            </a:r>
            <a:r>
              <a:rPr lang="en-US" altLang="zh-TW" dirty="0" smtClean="0"/>
              <a:t>diversified</a:t>
            </a:r>
            <a:r>
              <a:rPr lang="en-US" altLang="zh-TW" dirty="0"/>
              <a:t>?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7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Sentiments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340768"/>
            <a:ext cx="7620000" cy="4800600"/>
          </a:xfrm>
        </p:spPr>
        <p:txBody>
          <a:bodyPr/>
          <a:lstStyle/>
          <a:p>
            <a:r>
              <a:rPr lang="en-US" altLang="zh-TW" dirty="0" smtClean="0"/>
              <a:t>Search for “global warming”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1026" name="Picture 2" descr="C:\Users\Zhang\AppData\Local\Skitch\螢幕擷取畫面_042714_024613_P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22"/>
          <a:stretch/>
        </p:blipFill>
        <p:spPr bwMode="auto">
          <a:xfrm>
            <a:off x="755576" y="1844825"/>
            <a:ext cx="5832648" cy="304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971602" y="5229201"/>
            <a:ext cx="7217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 smtClean="0"/>
              <a:t>Negative : concern about it and its effects on the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 smtClean="0"/>
              <a:t>Positive : </a:t>
            </a:r>
            <a:r>
              <a:rPr lang="en-US" altLang="zh-TW" dirty="0"/>
              <a:t>claim that worries about global climate change are unjustified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/>
              <a:t>Neutral : It's a serious problem but we're handling it"</a:t>
            </a:r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0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7620000" cy="1143000"/>
          </a:xfrm>
        </p:spPr>
        <p:txBody>
          <a:bodyPr/>
          <a:lstStyle/>
          <a:p>
            <a:r>
              <a:rPr lang="en-US" altLang="zh-TW" dirty="0" smtClean="0"/>
              <a:t>3 </a:t>
            </a:r>
            <a:r>
              <a:rPr lang="en-US" altLang="zh-TW" dirty="0"/>
              <a:t>biases are emphasized in search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057400"/>
            <a:ext cx="7620000" cy="4800600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Equal </a:t>
            </a:r>
            <a:r>
              <a:rPr lang="en-US" altLang="zh-TW" dirty="0" smtClean="0"/>
              <a:t>diversification </a:t>
            </a:r>
            <a:r>
              <a:rPr lang="en-US" altLang="zh-TW" dirty="0"/>
              <a:t>by preferring all sentiments equally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Diversification </a:t>
            </a:r>
            <a:r>
              <a:rPr lang="en-US" altLang="zh-TW" b="1" dirty="0">
                <a:solidFill>
                  <a:srgbClr val="FF0000"/>
                </a:solidFill>
              </a:rPr>
              <a:t>towards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the Topic Sentiment</a:t>
            </a:r>
            <a:r>
              <a:rPr lang="en-US" altLang="zh-TW" dirty="0" smtClean="0"/>
              <a:t>, in </a:t>
            </a:r>
            <a:r>
              <a:rPr lang="en-US" altLang="zh-TW" dirty="0"/>
              <a:t>which the resulting </a:t>
            </a:r>
            <a:r>
              <a:rPr lang="en-US" altLang="zh-TW" dirty="0" err="1"/>
              <a:t>reranked</a:t>
            </a:r>
            <a:r>
              <a:rPr lang="en-US" altLang="zh-TW" dirty="0"/>
              <a:t> list mirrors the </a:t>
            </a:r>
            <a:r>
              <a:rPr lang="en-US" altLang="zh-TW" dirty="0" smtClean="0"/>
              <a:t>actual sentiment </a:t>
            </a:r>
            <a:r>
              <a:rPr lang="en-US" altLang="zh-TW" dirty="0"/>
              <a:t>bias in a topic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Diversification </a:t>
            </a:r>
            <a:r>
              <a:rPr lang="en-US" altLang="zh-TW" b="1" dirty="0">
                <a:solidFill>
                  <a:srgbClr val="FF0000"/>
                </a:solidFill>
              </a:rPr>
              <a:t>against</a:t>
            </a:r>
            <a:r>
              <a:rPr lang="en-US" altLang="zh-TW" dirty="0"/>
              <a:t> </a:t>
            </a:r>
            <a:r>
              <a:rPr lang="en-US" altLang="zh-TW" dirty="0" smtClean="0"/>
              <a:t>the Topic </a:t>
            </a:r>
            <a:r>
              <a:rPr lang="en-US" altLang="zh-TW" dirty="0"/>
              <a:t>Sentiment, in which </a:t>
            </a:r>
            <a:r>
              <a:rPr lang="en-US" altLang="zh-TW" dirty="0" smtClean="0"/>
              <a:t>documents </a:t>
            </a:r>
            <a:r>
              <a:rPr lang="en-US" altLang="zh-TW" dirty="0"/>
              <a:t>about the </a:t>
            </a:r>
            <a:r>
              <a:rPr lang="en-US" altLang="zh-TW" dirty="0" smtClean="0"/>
              <a:t>minority sentiment(s</a:t>
            </a:r>
            <a:r>
              <a:rPr lang="en-US" altLang="zh-TW" dirty="0"/>
              <a:t>) are boosted whereas those with the </a:t>
            </a:r>
            <a:r>
              <a:rPr lang="en-US" altLang="zh-TW" dirty="0" smtClean="0"/>
              <a:t>majority sentiment </a:t>
            </a:r>
            <a:r>
              <a:rPr lang="en-US" altLang="zh-TW" dirty="0"/>
              <a:t>are demoted.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1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Propose different diversification models for </a:t>
            </a:r>
            <a:r>
              <a:rPr lang="en-US" altLang="zh-TW" dirty="0"/>
              <a:t>sentiment diversity with </a:t>
            </a:r>
            <a:r>
              <a:rPr lang="en-US" altLang="zh-TW" dirty="0" smtClean="0"/>
              <a:t>3 biases.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5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3200" dirty="0" smtClean="0"/>
              <a:t>Introduction</a:t>
            </a:r>
          </a:p>
          <a:p>
            <a:r>
              <a:rPr lang="en-US" altLang="zh-TW" sz="3200" b="1" dirty="0" smtClean="0">
                <a:solidFill>
                  <a:srgbClr val="FF0000"/>
                </a:solidFill>
              </a:rPr>
              <a:t>Approach</a:t>
            </a:r>
          </a:p>
          <a:p>
            <a:pPr lvl="1"/>
            <a:r>
              <a:rPr lang="en-US" altLang="zh-TW" sz="2800" b="1" dirty="0" smtClean="0">
                <a:solidFill>
                  <a:srgbClr val="FF0000"/>
                </a:solidFill>
              </a:rPr>
              <a:t>Frameworks</a:t>
            </a:r>
          </a:p>
          <a:p>
            <a:pPr lvl="2"/>
            <a:r>
              <a:rPr lang="en-US" altLang="zh-TW" sz="2800" b="1" dirty="0">
                <a:solidFill>
                  <a:srgbClr val="FF0000"/>
                </a:solidFill>
              </a:rPr>
              <a:t>Retrieval-Interpolated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Diversification</a:t>
            </a:r>
          </a:p>
          <a:p>
            <a:pPr lvl="3"/>
            <a:r>
              <a:rPr lang="en-US" altLang="zh-TW" sz="2400" dirty="0"/>
              <a:t>Biases</a:t>
            </a:r>
          </a:p>
          <a:p>
            <a:pPr lvl="4"/>
            <a:r>
              <a:rPr lang="en-US" altLang="zh-TW" sz="2400" dirty="0"/>
              <a:t>Equal Sentiment Diversification (BAL)</a:t>
            </a:r>
          </a:p>
          <a:p>
            <a:pPr lvl="4"/>
            <a:r>
              <a:rPr lang="en-US" altLang="zh-TW" sz="2200" dirty="0"/>
              <a:t>Diversifying Towards the Topic Sentiment (CRD)</a:t>
            </a:r>
          </a:p>
          <a:p>
            <a:pPr lvl="4"/>
            <a:r>
              <a:rPr lang="en-US" altLang="zh-TW" sz="2400" dirty="0"/>
              <a:t>Diversifying Against the Topic Sentiment (OTL)</a:t>
            </a:r>
            <a:endParaRPr lang="en-US" altLang="zh-TW" sz="2200" b="1" dirty="0" smtClean="0">
              <a:solidFill>
                <a:srgbClr val="FF0000"/>
              </a:solidFill>
            </a:endParaRPr>
          </a:p>
          <a:p>
            <a:pPr lvl="2"/>
            <a:r>
              <a:rPr lang="en-US" altLang="zh-TW" sz="2600" b="1" dirty="0">
                <a:solidFill>
                  <a:srgbClr val="FF0000"/>
                </a:solidFill>
              </a:rPr>
              <a:t>Diversity by Proportionality</a:t>
            </a:r>
            <a:endParaRPr lang="en-US" altLang="zh-TW" sz="2600" b="1" dirty="0" smtClean="0">
              <a:solidFill>
                <a:srgbClr val="FF0000"/>
              </a:solidFill>
            </a:endParaRPr>
          </a:p>
          <a:p>
            <a:pPr lvl="1"/>
            <a:endParaRPr lang="en-US" altLang="zh-TW" sz="2600" dirty="0" smtClean="0"/>
          </a:p>
          <a:p>
            <a:r>
              <a:rPr lang="en-US" altLang="zh-TW" sz="3200" dirty="0" smtClean="0"/>
              <a:t>Experiment</a:t>
            </a:r>
          </a:p>
          <a:p>
            <a:r>
              <a:rPr lang="en-US" altLang="zh-TW" sz="3200" dirty="0" smtClean="0"/>
              <a:t>Conclusion</a:t>
            </a:r>
          </a:p>
          <a:p>
            <a:endParaRPr lang="en-US" altLang="zh-TW" sz="3200" dirty="0" smtClean="0"/>
          </a:p>
          <a:p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2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Retrieval-Interpolated </a:t>
            </a:r>
            <a:r>
              <a:rPr lang="en-US" altLang="zh-TW" dirty="0" smtClean="0"/>
              <a:t>Diversification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similar to </a:t>
            </a:r>
            <a:r>
              <a:rPr lang="en-US" altLang="zh-TW" dirty="0" err="1"/>
              <a:t>xQuAD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2050" name="Picture 2" descr="C:\Users\Zhang\AppData\Local\Skitch\螢幕擷取畫面_042714_033811_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74647"/>
            <a:ext cx="7226858" cy="31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hang\AppData\Local\Skitch\螢幕擷取畫面_042714_033959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55709"/>
            <a:ext cx="1224136" cy="40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Zhang\AppData\Local\Skitch\螢幕擷取畫面_042714_034104_P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8" y="5805264"/>
            <a:ext cx="1134113" cy="27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961698" y="5229200"/>
            <a:ext cx="46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: retrieval </a:t>
            </a:r>
            <a:r>
              <a:rPr lang="en-US" altLang="zh-TW" sz="2000" dirty="0"/>
              <a:t>contribution</a:t>
            </a:r>
            <a:endParaRPr lang="zh-TW" altLang="en-US" sz="2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961699" y="5703577"/>
            <a:ext cx="46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: </a:t>
            </a:r>
            <a:r>
              <a:rPr lang="en-US" altLang="zh-TW" sz="2000" dirty="0"/>
              <a:t>sentiment contribution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724130" y="5241975"/>
            <a:ext cx="2382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Q: query</a:t>
            </a:r>
          </a:p>
          <a:p>
            <a:r>
              <a:rPr lang="en-US" altLang="zh-TW" dirty="0" smtClean="0"/>
              <a:t>D: a document</a:t>
            </a:r>
          </a:p>
          <a:p>
            <a:r>
              <a:rPr lang="en-US" altLang="zh-TW" dirty="0" smtClean="0"/>
              <a:t>S: selected documents</a:t>
            </a:r>
          </a:p>
          <a:p>
            <a:r>
              <a:rPr lang="en-US" altLang="zh-TW" dirty="0" smtClean="0"/>
              <a:t>R: retrieved documents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67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Sentiment Contribution by Strength (SCS)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BA27-3D68-44C2-A4DB-1A7E0E24DA96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3076" name="Picture 4" descr="C:\Users\Zhang\AppData\Local\Skitch\螢幕擷取畫面_042714_043855_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048372" cy="59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Zhang\AppData\Local\Skitch\螢幕擷取畫面_042714_043920_P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6"/>
          <a:stretch/>
        </p:blipFill>
        <p:spPr bwMode="auto">
          <a:xfrm>
            <a:off x="733193" y="2560520"/>
            <a:ext cx="6575113" cy="142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Zhang\AppData\Local\Skitch\螢幕擷取畫面_042714_044026_P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7"/>
          <a:stretch/>
        </p:blipFill>
        <p:spPr bwMode="auto">
          <a:xfrm>
            <a:off x="1909820" y="3933056"/>
            <a:ext cx="647860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793</TotalTime>
  <Words>458</Words>
  <Application>Microsoft Office PowerPoint</Application>
  <PresentationFormat>如螢幕大小 (4:3)</PresentationFormat>
  <Paragraphs>113</Paragraphs>
  <Slides>22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相鄰</vt:lpstr>
      <vt:lpstr>Sentiment Diversification with Different Biases</vt:lpstr>
      <vt:lpstr>Outline</vt:lpstr>
      <vt:lpstr>Introduction</vt:lpstr>
      <vt:lpstr>Sentiments</vt:lpstr>
      <vt:lpstr>3 biases are emphasized in search results</vt:lpstr>
      <vt:lpstr>Goal</vt:lpstr>
      <vt:lpstr>Outline</vt:lpstr>
      <vt:lpstr>Retrieval-Interpolated Diversification</vt:lpstr>
      <vt:lpstr>Sentiment Contribution by Strength (SCS)</vt:lpstr>
      <vt:lpstr>Sentiment Contribution by Strength and Frequency (SCSF)</vt:lpstr>
      <vt:lpstr>Favoring Different Biases in Search Results</vt:lpstr>
      <vt:lpstr>Diversity by Proportionality</vt:lpstr>
      <vt:lpstr>PM-2M</vt:lpstr>
      <vt:lpstr>Outline</vt:lpstr>
      <vt:lpstr>Evaluation Measure</vt:lpstr>
      <vt:lpstr>Straight-Bias Experiments</vt:lpstr>
      <vt:lpstr>Straight-Bias Experiments</vt:lpstr>
      <vt:lpstr>Straight-Bias Experiments</vt:lpstr>
      <vt:lpstr>Cross-Bias Experiments Consider</vt:lpstr>
      <vt:lpstr>Cross-Bias Experiments Consider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Sentiment Diversification with Different Biases</dc:title>
  <dc:creator>Zhang</dc:creator>
  <cp:lastModifiedBy>willy</cp:lastModifiedBy>
  <cp:revision>27</cp:revision>
  <cp:lastPrinted>2014-04-29T01:55:46Z</cp:lastPrinted>
  <dcterms:created xsi:type="dcterms:W3CDTF">2014-04-27T05:53:22Z</dcterms:created>
  <dcterms:modified xsi:type="dcterms:W3CDTF">2014-04-29T05:52:21Z</dcterms:modified>
</cp:coreProperties>
</file>